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9" r:id="rId1"/>
  </p:sldMasterIdLst>
  <p:notesMasterIdLst>
    <p:notesMasterId r:id="rId26"/>
  </p:notesMasterIdLst>
  <p:sldIdLst>
    <p:sldId id="256" r:id="rId2"/>
    <p:sldId id="264" r:id="rId3"/>
    <p:sldId id="341" r:id="rId4"/>
    <p:sldId id="266" r:id="rId5"/>
    <p:sldId id="269" r:id="rId6"/>
    <p:sldId id="268" r:id="rId7"/>
    <p:sldId id="300" r:id="rId8"/>
    <p:sldId id="290" r:id="rId9"/>
    <p:sldId id="270" r:id="rId10"/>
    <p:sldId id="291" r:id="rId11"/>
    <p:sldId id="292" r:id="rId12"/>
    <p:sldId id="327" r:id="rId13"/>
    <p:sldId id="326" r:id="rId14"/>
    <p:sldId id="328" r:id="rId15"/>
    <p:sldId id="329" r:id="rId16"/>
    <p:sldId id="330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0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ADE"/>
    <a:srgbClr val="131418"/>
    <a:srgbClr val="F0BE54"/>
    <a:srgbClr val="298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C781EB-D0D3-3242-9D49-C6EE04628641}" v="7" dt="2018-06-07T16:03:26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84"/>
    <p:restoredTop sz="92477"/>
  </p:normalViewPr>
  <p:slideViewPr>
    <p:cSldViewPr snapToGrid="0" snapToObjects="1">
      <p:cViewPr varScale="1">
        <p:scale>
          <a:sx n="121" d="100"/>
          <a:sy n="121" d="100"/>
        </p:scale>
        <p:origin x="10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C3D3B-C5E2-E948-9C88-75CF96763BF5}" type="datetimeFigureOut">
              <a:rPr lang="en-US" smtClean="0"/>
              <a:t>6/7/18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4A9E3-977A-1848-91A4-AAD4F4A4C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38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</a:t>
            </a:r>
            <a:r>
              <a:rPr lang="en-US" baseline="0" dirty="0"/>
              <a:t> do you interpret this slide?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4A9E3-977A-1848-91A4-AAD4F4A4C5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8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98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F0B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rgbClr val="13141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29838A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6/7/18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0" y="0"/>
            <a:ext cx="12188825" cy="628444"/>
            <a:chOff x="0" y="0"/>
            <a:chExt cx="12188825" cy="628444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12188825" cy="628444"/>
            </a:xfrm>
            <a:prstGeom prst="rect">
              <a:avLst/>
            </a:prstGeom>
            <a:solidFill>
              <a:srgbClr val="2983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4912" y="42988"/>
              <a:ext cx="490887" cy="51706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9550399" y="23256"/>
              <a:ext cx="2256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i="0" spc="0" dirty="0">
                  <a:solidFill>
                    <a:schemeClr val="bg1"/>
                  </a:solidFill>
                  <a:latin typeface="Impact" charset="0"/>
                  <a:ea typeface="Impact" charset="0"/>
                  <a:cs typeface="Impact" charset="0"/>
                </a:rPr>
                <a:t>JACKSON - MADISON</a:t>
              </a:r>
              <a:br>
                <a:rPr lang="en-US" b="0" i="0" baseline="0" dirty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</a:br>
              <a:r>
                <a:rPr lang="en-US" sz="1200" b="1" i="0" baseline="0" dirty="0">
                  <a:solidFill>
                    <a:schemeClr val="bg1"/>
                  </a:solidFill>
                  <a:latin typeface="Geneva" charset="0"/>
                  <a:ea typeface="Geneva" charset="0"/>
                  <a:cs typeface="Geneva" charset="0"/>
                </a:rPr>
                <a:t>County School System</a:t>
              </a:r>
              <a:endParaRPr lang="en-US" sz="1200" b="1" i="0" dirty="0">
                <a:solidFill>
                  <a:schemeClr val="bg1"/>
                </a:solidFill>
                <a:latin typeface="Geneva" charset="0"/>
                <a:ea typeface="Geneva" charset="0"/>
                <a:cs typeface="Geneva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141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1972734"/>
            <a:ext cx="10058400" cy="4023360"/>
          </a:xfrm>
        </p:spPr>
        <p:txBody>
          <a:bodyPr vert="eaVert" lIns="45720" tIns="0" rIns="45720" bIns="0"/>
          <a:lstStyle>
            <a:lvl1pPr>
              <a:defRPr>
                <a:solidFill>
                  <a:srgbClr val="131418"/>
                </a:solidFill>
              </a:defRPr>
            </a:lvl1pPr>
            <a:lvl2pPr>
              <a:defRPr>
                <a:solidFill>
                  <a:srgbClr val="131418"/>
                </a:solidFill>
              </a:defRPr>
            </a:lvl2pPr>
            <a:lvl3pPr>
              <a:defRPr>
                <a:solidFill>
                  <a:srgbClr val="131418"/>
                </a:solidFill>
              </a:defRPr>
            </a:lvl3pPr>
            <a:lvl4pPr>
              <a:defRPr>
                <a:solidFill>
                  <a:srgbClr val="131418"/>
                </a:solidFill>
              </a:defRPr>
            </a:lvl4pPr>
            <a:lvl5pPr>
              <a:defRPr>
                <a:solidFill>
                  <a:srgbClr val="13141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6/7/18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98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F0B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90560"/>
            <a:ext cx="2628900" cy="5381639"/>
          </a:xfrm>
        </p:spPr>
        <p:txBody>
          <a:bodyPr vert="eaVert"/>
          <a:lstStyle>
            <a:lvl1pPr>
              <a:defRPr>
                <a:solidFill>
                  <a:srgbClr val="13141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90560"/>
            <a:ext cx="7734300" cy="5381640"/>
          </a:xfrm>
        </p:spPr>
        <p:txBody>
          <a:bodyPr vert="eaVert" lIns="45720" tIns="0" rIns="45720" bIns="0"/>
          <a:lstStyle>
            <a:lvl1pPr>
              <a:defRPr>
                <a:solidFill>
                  <a:srgbClr val="131418"/>
                </a:solidFill>
              </a:defRPr>
            </a:lvl1pPr>
            <a:lvl2pPr>
              <a:defRPr>
                <a:solidFill>
                  <a:srgbClr val="131418"/>
                </a:solidFill>
              </a:defRPr>
            </a:lvl2pPr>
            <a:lvl3pPr>
              <a:defRPr>
                <a:solidFill>
                  <a:srgbClr val="131418"/>
                </a:solidFill>
              </a:defRPr>
            </a:lvl3pPr>
            <a:lvl4pPr>
              <a:defRPr>
                <a:solidFill>
                  <a:srgbClr val="131418"/>
                </a:solidFill>
              </a:defRPr>
            </a:lvl4pPr>
            <a:lvl5pPr>
              <a:defRPr>
                <a:solidFill>
                  <a:srgbClr val="13141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6/7/18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12188825" cy="628444"/>
            <a:chOff x="0" y="0"/>
            <a:chExt cx="12188825" cy="628444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12188825" cy="628444"/>
            </a:xfrm>
            <a:prstGeom prst="rect">
              <a:avLst/>
            </a:prstGeom>
            <a:solidFill>
              <a:srgbClr val="2983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7813" y="38741"/>
              <a:ext cx="490887" cy="51706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9550399" y="17588"/>
              <a:ext cx="2256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i="0" spc="0" dirty="0">
                  <a:solidFill>
                    <a:schemeClr val="bg1"/>
                  </a:solidFill>
                  <a:latin typeface="Impact" charset="0"/>
                  <a:ea typeface="Impact" charset="0"/>
                  <a:cs typeface="Impact" charset="0"/>
                </a:rPr>
                <a:t>JACKSON - MADISON</a:t>
              </a:r>
              <a:br>
                <a:rPr lang="en-US" b="0" i="0" baseline="0" dirty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</a:br>
              <a:r>
                <a:rPr lang="en-US" sz="1200" b="1" i="0" baseline="0" dirty="0">
                  <a:solidFill>
                    <a:schemeClr val="bg1"/>
                  </a:solidFill>
                  <a:latin typeface="Geneva" charset="0"/>
                  <a:ea typeface="Geneva" charset="0"/>
                  <a:cs typeface="Geneva" charset="0"/>
                </a:rPr>
                <a:t>County School System</a:t>
              </a:r>
              <a:endParaRPr lang="en-US" sz="1200" b="1" i="0" dirty="0">
                <a:solidFill>
                  <a:schemeClr val="bg1"/>
                </a:solidFill>
                <a:latin typeface="Geneva" charset="0"/>
                <a:ea typeface="Geneva" charset="0"/>
                <a:cs typeface="Geneva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6/7/18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3267"/>
            <a:ext cx="12188825" cy="457200"/>
          </a:xfrm>
          <a:prstGeom prst="rect">
            <a:avLst/>
          </a:prstGeom>
          <a:solidFill>
            <a:srgbClr val="298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F0B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rgbClr val="13141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rgbClr val="29838A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6/7/18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0" y="0"/>
            <a:ext cx="12188825" cy="628444"/>
            <a:chOff x="0" y="0"/>
            <a:chExt cx="12188825" cy="628444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12188825" cy="628444"/>
            </a:xfrm>
            <a:prstGeom prst="rect">
              <a:avLst/>
            </a:prstGeom>
            <a:solidFill>
              <a:srgbClr val="2983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8270" y="42988"/>
              <a:ext cx="490887" cy="51706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 userDrawn="1"/>
          </p:nvSpPr>
          <p:spPr>
            <a:xfrm>
              <a:off x="9526527" y="16128"/>
              <a:ext cx="2256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i="0" spc="0" dirty="0">
                  <a:solidFill>
                    <a:schemeClr val="bg1"/>
                  </a:solidFill>
                  <a:latin typeface="Impact" charset="0"/>
                  <a:ea typeface="Impact" charset="0"/>
                  <a:cs typeface="Impact" charset="0"/>
                </a:rPr>
                <a:t>JACKSON - MADISON</a:t>
              </a:r>
              <a:br>
                <a:rPr lang="en-US" b="0" i="0" baseline="0" dirty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</a:br>
              <a:r>
                <a:rPr lang="en-US" sz="1200" b="1" i="0" baseline="0" dirty="0">
                  <a:solidFill>
                    <a:schemeClr val="bg1"/>
                  </a:solidFill>
                  <a:latin typeface="Geneva" charset="0"/>
                  <a:ea typeface="Geneva" charset="0"/>
                  <a:cs typeface="Geneva" charset="0"/>
                </a:rPr>
                <a:t>County School System</a:t>
              </a:r>
              <a:endParaRPr lang="en-US" sz="1200" b="1" i="0" dirty="0">
                <a:solidFill>
                  <a:schemeClr val="bg1"/>
                </a:solidFill>
                <a:latin typeface="Geneva" charset="0"/>
                <a:ea typeface="Geneva" charset="0"/>
                <a:cs typeface="Geneva" charset="0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13141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6/7/18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29838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29838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6/7/18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6/7/18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98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F0B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0"/>
            <a:ext cx="12188825" cy="628444"/>
            <a:chOff x="0" y="0"/>
            <a:chExt cx="12188825" cy="628444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12188825" cy="628444"/>
            </a:xfrm>
            <a:prstGeom prst="rect">
              <a:avLst/>
            </a:prstGeom>
            <a:solidFill>
              <a:srgbClr val="2983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4491" y="44077"/>
              <a:ext cx="490887" cy="51706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 userDrawn="1"/>
          </p:nvSpPr>
          <p:spPr>
            <a:xfrm>
              <a:off x="9529978" y="22924"/>
              <a:ext cx="2256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i="0" spc="0" dirty="0">
                  <a:solidFill>
                    <a:schemeClr val="bg1"/>
                  </a:solidFill>
                  <a:latin typeface="Impact" charset="0"/>
                  <a:ea typeface="Impact" charset="0"/>
                  <a:cs typeface="Impact" charset="0"/>
                </a:rPr>
                <a:t>JACKSON - MADISON</a:t>
              </a:r>
              <a:br>
                <a:rPr lang="en-US" b="0" i="0" baseline="0" dirty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</a:br>
              <a:r>
                <a:rPr lang="en-US" sz="1200" b="1" i="0" baseline="0" dirty="0">
                  <a:solidFill>
                    <a:schemeClr val="bg1"/>
                  </a:solidFill>
                  <a:latin typeface="Geneva" charset="0"/>
                  <a:ea typeface="Geneva" charset="0"/>
                  <a:cs typeface="Geneva" charset="0"/>
                </a:rPr>
                <a:t>County School System</a:t>
              </a:r>
              <a:endParaRPr lang="en-US" sz="1200" b="1" i="0" dirty="0">
                <a:solidFill>
                  <a:schemeClr val="bg1"/>
                </a:solidFill>
                <a:latin typeface="Geneva" charset="0"/>
                <a:ea typeface="Geneva" charset="0"/>
                <a:cs typeface="Geneva" charset="0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298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18803" y="0"/>
            <a:ext cx="64008" cy="6858000"/>
          </a:xfrm>
          <a:prstGeom prst="rect">
            <a:avLst/>
          </a:prstGeom>
          <a:solidFill>
            <a:srgbClr val="F0B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>
                <a:solidFill>
                  <a:srgbClr val="131418"/>
                </a:solidFill>
              </a:defRPr>
            </a:lvl1pPr>
            <a:lvl2pPr>
              <a:defRPr>
                <a:solidFill>
                  <a:srgbClr val="131418"/>
                </a:solidFill>
              </a:defRPr>
            </a:lvl2pPr>
            <a:lvl3pPr>
              <a:defRPr>
                <a:solidFill>
                  <a:srgbClr val="131418"/>
                </a:solidFill>
              </a:defRPr>
            </a:lvl3pPr>
            <a:lvl4pPr>
              <a:defRPr>
                <a:solidFill>
                  <a:srgbClr val="131418"/>
                </a:solidFill>
              </a:defRPr>
            </a:lvl4pPr>
            <a:lvl5pPr>
              <a:defRPr>
                <a:solidFill>
                  <a:srgbClr val="13141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6/7/18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145" y="4979084"/>
            <a:ext cx="12188825" cy="1905000"/>
          </a:xfrm>
          <a:prstGeom prst="rect">
            <a:avLst/>
          </a:prstGeom>
          <a:solidFill>
            <a:srgbClr val="298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F0B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29838A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6/7/18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98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F0B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6/7/18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 userDrawn="1"/>
        </p:nvGrpSpPr>
        <p:grpSpPr>
          <a:xfrm>
            <a:off x="0" y="0"/>
            <a:ext cx="12188825" cy="628444"/>
            <a:chOff x="0" y="0"/>
            <a:chExt cx="12188825" cy="62844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12188825" cy="628444"/>
            </a:xfrm>
            <a:prstGeom prst="rect">
              <a:avLst/>
            </a:prstGeom>
            <a:solidFill>
              <a:srgbClr val="2983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6723" y="42987"/>
              <a:ext cx="490887" cy="51706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 userDrawn="1"/>
          </p:nvSpPr>
          <p:spPr>
            <a:xfrm>
              <a:off x="9537022" y="21834"/>
              <a:ext cx="2256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i="0" spc="0" dirty="0">
                  <a:solidFill>
                    <a:schemeClr val="bg1"/>
                  </a:solidFill>
                  <a:latin typeface="Impact" charset="0"/>
                  <a:ea typeface="Impact" charset="0"/>
                  <a:cs typeface="Impact" charset="0"/>
                </a:rPr>
                <a:t>JACKSON - MADISON</a:t>
              </a:r>
              <a:br>
                <a:rPr lang="en-US" b="0" i="0" baseline="0" dirty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</a:br>
              <a:r>
                <a:rPr lang="en-US" sz="1200" b="1" i="0" baseline="0" dirty="0">
                  <a:solidFill>
                    <a:schemeClr val="bg1"/>
                  </a:solidFill>
                  <a:latin typeface="Geneva" charset="0"/>
                  <a:ea typeface="Geneva" charset="0"/>
                  <a:cs typeface="Geneva" charset="0"/>
                </a:rPr>
                <a:t>County School System</a:t>
              </a:r>
              <a:endParaRPr lang="en-US" sz="1200" b="1" i="0" dirty="0">
                <a:solidFill>
                  <a:schemeClr val="bg1"/>
                </a:solidFill>
                <a:latin typeface="Geneva" charset="0"/>
                <a:ea typeface="Geneva" charset="0"/>
                <a:cs typeface="Genev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87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rgbClr val="131418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8E3724"/>
        </a:buClr>
        <a:buSzPct val="100000"/>
        <a:buFont typeface="Calibri" panose="020F0502020204030204" pitchFamily="34" charset="0"/>
        <a:buChar char=" "/>
        <a:defRPr sz="2000" kern="1200">
          <a:solidFill>
            <a:srgbClr val="131418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29838A"/>
        </a:buClr>
        <a:buFont typeface="Calibri" pitchFamily="34" charset="0"/>
        <a:buChar char="◦"/>
        <a:defRPr sz="1800" kern="1200">
          <a:solidFill>
            <a:srgbClr val="131418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29838A"/>
        </a:buClr>
        <a:buFont typeface="Calibri" pitchFamily="34" charset="0"/>
        <a:buChar char="◦"/>
        <a:defRPr sz="1400" kern="1200">
          <a:solidFill>
            <a:srgbClr val="131418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29838A"/>
        </a:buClr>
        <a:buFont typeface="Calibri" pitchFamily="34" charset="0"/>
        <a:buChar char="◦"/>
        <a:defRPr sz="1400" kern="1200">
          <a:solidFill>
            <a:srgbClr val="131418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29838A"/>
        </a:buClr>
        <a:buFont typeface="Calibri" pitchFamily="34" charset="0"/>
        <a:buChar char="◦"/>
        <a:defRPr sz="1400" kern="1200">
          <a:solidFill>
            <a:srgbClr val="131418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265938" cy="3566160"/>
          </a:xfrm>
        </p:spPr>
        <p:txBody>
          <a:bodyPr>
            <a:normAutofit/>
          </a:bodyPr>
          <a:lstStyle/>
          <a:p>
            <a:r>
              <a:rPr lang="en-US" sz="6600" dirty="0"/>
              <a:t>Instructional Framework: Literacy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Overview of Core Actions</a:t>
            </a:r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“What”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2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313" y="693066"/>
            <a:ext cx="6837687" cy="601322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31519" y="2076994"/>
            <a:ext cx="4441371" cy="3958045"/>
          </a:xfrm>
        </p:spPr>
        <p:txBody>
          <a:bodyPr/>
          <a:lstStyle/>
          <a:p>
            <a:r>
              <a:rPr lang="en-US" sz="3200" dirty="0"/>
              <a:t>IPG Walkthroughs</a:t>
            </a:r>
          </a:p>
          <a:p>
            <a:pPr lvl="1"/>
            <a:r>
              <a:rPr lang="en-US" sz="2800" dirty="0"/>
              <a:t>Core Action 1: Use of complex text</a:t>
            </a:r>
          </a:p>
          <a:p>
            <a:pPr lvl="1"/>
            <a:r>
              <a:rPr lang="en-US" sz="2800" dirty="0"/>
              <a:t>Core Action 2: Text-based tasks that meet the standards</a:t>
            </a:r>
          </a:p>
          <a:p>
            <a:pPr lvl="1"/>
            <a:r>
              <a:rPr lang="en-US" sz="2800" dirty="0"/>
              <a:t>Core Action 3: Fully engaging students with tasks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96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“Core Actions”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Literacy</a:t>
            </a:r>
          </a:p>
        </p:txBody>
      </p:sp>
    </p:spTree>
    <p:extLst>
      <p:ext uri="{BB962C8B-B14F-4D97-AF65-F5344CB8AC3E}">
        <p14:creationId xmlns:p14="http://schemas.microsoft.com/office/powerpoint/2010/main" val="1462846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198DB-94CB-154C-A223-6F33246E6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2017 – 2018 District IPG Data: ELA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52E7A-1003-804F-8BC4-259DA967A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endParaRPr lang="en-US" dirty="0"/>
          </a:p>
          <a:p>
            <a:pPr marL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20734-F54B-8946-A792-1E4F7F0D9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630" y="2161964"/>
            <a:ext cx="7086600" cy="3390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4EC8C9-4085-AC4E-BFC9-CCAF1B78798D}"/>
              </a:ext>
            </a:extLst>
          </p:cNvPr>
          <p:cNvSpPr txBox="1"/>
          <p:nvPr/>
        </p:nvSpPr>
        <p:spPr>
          <a:xfrm>
            <a:off x="925286" y="1970314"/>
            <a:ext cx="34893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Fall of 2017, majority of classrooms weren’t getting to Core Action 3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Spring of 2018, progress was made by teachers who began reaching Core Action 3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The key to student growth is meeting all 3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How do we continue to effectively combine “what” we are teaching and “how” we are teaching?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75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Alignment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Before measuring the quality of the “how” section of the instructional framework, you must first ensure that the lesson is aligned to grade-level standards.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Having an aligned ELA curriculum in grades K-12 will assist teachers with teaching to grade-level standards.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Implementation with fidelity will be key to ensuring the lesson is taught at grade-level.</a:t>
            </a:r>
          </a:p>
          <a:p>
            <a:pPr marL="201168" lvl="1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FF77C1-56C2-4A49-93CD-4916075E6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1" y="2086285"/>
            <a:ext cx="10058400" cy="34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70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Action 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4251" y="1959460"/>
            <a:ext cx="10145486" cy="1515259"/>
          </a:xfrm>
        </p:spPr>
        <p:txBody>
          <a:bodyPr>
            <a:normAutofit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sz="2400" b="1" dirty="0"/>
              <a:t>Core Action 1 is comprised of two areas of focus: </a:t>
            </a:r>
          </a:p>
          <a:p>
            <a:pPr marL="726948" lvl="2" indent="-342900">
              <a:buAutoNum type="alphaUcPeriod"/>
            </a:pPr>
            <a:r>
              <a:rPr lang="en-US" sz="1800" dirty="0"/>
              <a:t>Reading, writing, or speaking about text(s) during a majority of the lesson.</a:t>
            </a:r>
          </a:p>
          <a:p>
            <a:pPr marL="726948" lvl="2" indent="-342900">
              <a:buFont typeface="Calibri" pitchFamily="34" charset="0"/>
              <a:buAutoNum type="alphaUcPeriod"/>
            </a:pPr>
            <a:r>
              <a:rPr lang="en-US" sz="1800" dirty="0"/>
              <a:t>The qualitative and quantitative complexity of the text.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/>
              <a:t>Can the text be entered and re-entered for multiple purposes? </a:t>
            </a:r>
          </a:p>
          <a:p>
            <a:pPr marL="726948" lvl="2" indent="-342900">
              <a:buAutoNum type="alphaUcPeriod"/>
            </a:pPr>
            <a:endParaRPr lang="en-US" dirty="0"/>
          </a:p>
          <a:p>
            <a:pPr marL="201168" lvl="1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C3919D-31A1-F741-A8F0-0C3E2D6D1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51" y="3817637"/>
            <a:ext cx="10145486" cy="181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28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Action 2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E8CE2E-0A69-B646-BDAE-EB1E7E2CC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810328"/>
            <a:ext cx="9907550" cy="31386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C139A0-05BE-4B47-A8D7-9F5603CEA4F0}"/>
              </a:ext>
            </a:extLst>
          </p:cNvPr>
          <p:cNvSpPr txBox="1"/>
          <p:nvPr/>
        </p:nvSpPr>
        <p:spPr>
          <a:xfrm>
            <a:off x="1632857" y="1992086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Core Action 2 focuses on the types of questions and tasks that are text dependent and address analytical thinking.</a:t>
            </a:r>
          </a:p>
        </p:txBody>
      </p:sp>
    </p:spTree>
    <p:extLst>
      <p:ext uri="{BB962C8B-B14F-4D97-AF65-F5344CB8AC3E}">
        <p14:creationId xmlns:p14="http://schemas.microsoft.com/office/powerpoint/2010/main" val="2192409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Action 2A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C139A0-05BE-4B47-A8D7-9F5603CEA4F0}"/>
              </a:ext>
            </a:extLst>
          </p:cNvPr>
          <p:cNvSpPr txBox="1"/>
          <p:nvPr/>
        </p:nvSpPr>
        <p:spPr>
          <a:xfrm>
            <a:off x="757646" y="1992085"/>
            <a:ext cx="103980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Core Action 2A: Most questions and writing tasks return students to the text to build understanding of the text and the standard(s) being taught.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dirty="0"/>
              <a:t>Can students be seen reading or being read to, followed by discussion and/or responding to questions or tasks (orally and written)?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dirty="0"/>
              <a:t>Are students required to re-enter text(s) to clarify their understanding of what they have read? </a:t>
            </a:r>
          </a:p>
        </p:txBody>
      </p:sp>
    </p:spTree>
    <p:extLst>
      <p:ext uri="{BB962C8B-B14F-4D97-AF65-F5344CB8AC3E}">
        <p14:creationId xmlns:p14="http://schemas.microsoft.com/office/powerpoint/2010/main" val="3681495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Action 2B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C139A0-05BE-4B47-A8D7-9F5603CEA4F0}"/>
              </a:ext>
            </a:extLst>
          </p:cNvPr>
          <p:cNvSpPr txBox="1"/>
          <p:nvPr/>
        </p:nvSpPr>
        <p:spPr>
          <a:xfrm>
            <a:off x="1097280" y="1992086"/>
            <a:ext cx="91461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Core Action 2B: Most questions and writing tasks require students to collect and use evidence from the text to demonstrate understanding and to support their ideas about the text.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Questions should be able to be answered through a student’s own understanding of the text that is then supported by text evidence.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Most questions should </a:t>
            </a:r>
            <a:r>
              <a:rPr lang="en-US" sz="2400" b="1" dirty="0"/>
              <a:t>not </a:t>
            </a:r>
            <a:r>
              <a:rPr lang="en-US" sz="2400" dirty="0"/>
              <a:t>be able to be answered by the text evidence alone.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Students have a purpose for reading or listening and are asked to note evidence, thoughts, conclusions, etc. in some way.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9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Action 2C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C139A0-05BE-4B47-A8D7-9F5603CEA4F0}"/>
              </a:ext>
            </a:extLst>
          </p:cNvPr>
          <p:cNvSpPr txBox="1"/>
          <p:nvPr/>
        </p:nvSpPr>
        <p:spPr>
          <a:xfrm>
            <a:off x="1097280" y="1992086"/>
            <a:ext cx="91461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Core Action 2C: Most questions and writing tasks focus students on the most important words, phrases, and sentences that matter most to understanding the text and how they are used in the text.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This includes grade-specific vocabulary, phrases, and sentences within the context of the text.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Vocabulary, phrases, and sentences should not be taught in isolation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/>
              <a:t>If addressed in isolation, students should be required to re-enter the text to build their understanding within the text.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If a cold read is not required, teachers should preview the words, phrases, and sentences that will be essential to the student’s comprehension of the text. </a:t>
            </a:r>
          </a:p>
        </p:txBody>
      </p:sp>
    </p:spTree>
    <p:extLst>
      <p:ext uri="{BB962C8B-B14F-4D97-AF65-F5344CB8AC3E}">
        <p14:creationId xmlns:p14="http://schemas.microsoft.com/office/powerpoint/2010/main" val="3568415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Continuing Our Plan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5"/>
            <a:ext cx="10058400" cy="4673598"/>
          </a:xfrm>
        </p:spPr>
        <p:txBody>
          <a:bodyPr/>
          <a:lstStyle/>
          <a:p>
            <a:r>
              <a:rPr lang="en-US" dirty="0"/>
              <a:t>We will successfully advance our priorities and meet our goals as a district if we rely on a research-based, experience proven plan for improving instruction in every classroom.</a:t>
            </a:r>
          </a:p>
          <a:p>
            <a:r>
              <a:rPr lang="en-US" dirty="0"/>
              <a:t>Centered on:</a:t>
            </a:r>
          </a:p>
          <a:p>
            <a:pPr lvl="1"/>
            <a:r>
              <a:rPr lang="en-US" sz="2000" dirty="0"/>
              <a:t>What We Teach (Curriculum)</a:t>
            </a:r>
          </a:p>
          <a:p>
            <a:pPr lvl="1"/>
            <a:r>
              <a:rPr lang="en-US" sz="2000" dirty="0"/>
              <a:t>How We Teach (Lesson Structures)</a:t>
            </a:r>
          </a:p>
          <a:p>
            <a:pPr lvl="1"/>
            <a:r>
              <a:rPr lang="en-US" sz="2000" dirty="0"/>
              <a:t>Authentic Literacy</a:t>
            </a:r>
          </a:p>
          <a:p>
            <a:pPr lvl="1"/>
            <a:endParaRPr lang="en-US" sz="2000" dirty="0"/>
          </a:p>
          <a:p>
            <a:r>
              <a:rPr lang="en-US" dirty="0"/>
              <a:t>“</a:t>
            </a:r>
            <a:r>
              <a:rPr lang="en-US" i="1" dirty="0"/>
              <a:t>These three things</a:t>
            </a:r>
            <a:r>
              <a:rPr lang="mr-IN" i="1" dirty="0"/>
              <a:t>…</a:t>
            </a:r>
            <a:r>
              <a:rPr lang="en-US" i="1" dirty="0"/>
              <a:t>a content rich curriculum, sound lessons, and purposeful reading, writing and talking</a:t>
            </a:r>
            <a:r>
              <a:rPr lang="mr-IN" i="1" dirty="0"/>
              <a:t>…</a:t>
            </a:r>
            <a:r>
              <a:rPr lang="en-US" i="1" dirty="0"/>
              <a:t> if even reasonably well-executed, would have more impact than all other initiatives combined</a:t>
            </a:r>
            <a:r>
              <a:rPr lang="mr-IN" i="1" dirty="0"/>
              <a:t>…</a:t>
            </a:r>
            <a:r>
              <a:rPr lang="en-US" i="1" dirty="0"/>
              <a:t>.would wholly redefine what public schools can accomplish with children of every socioeconomic stratum</a:t>
            </a:r>
            <a:r>
              <a:rPr lang="en-US" dirty="0"/>
              <a:t>.” </a:t>
            </a:r>
          </a:p>
          <a:p>
            <a:pPr lvl="1"/>
            <a:r>
              <a:rPr lang="en-US" sz="2000" dirty="0" err="1"/>
              <a:t>Schmoker</a:t>
            </a:r>
            <a:r>
              <a:rPr lang="en-US" sz="2000" dirty="0"/>
              <a:t>, </a:t>
            </a:r>
            <a:r>
              <a:rPr lang="en-US" sz="2000" i="1" dirty="0"/>
              <a:t>Focus</a:t>
            </a:r>
            <a:r>
              <a:rPr lang="en-US" sz="2000" dirty="0"/>
              <a:t>, 2011.</a:t>
            </a:r>
          </a:p>
        </p:txBody>
      </p:sp>
    </p:spTree>
    <p:extLst>
      <p:ext uri="{BB962C8B-B14F-4D97-AF65-F5344CB8AC3E}">
        <p14:creationId xmlns:p14="http://schemas.microsoft.com/office/powerpoint/2010/main" val="15994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Action 2D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C139A0-05BE-4B47-A8D7-9F5603CEA4F0}"/>
              </a:ext>
            </a:extLst>
          </p:cNvPr>
          <p:cNvSpPr txBox="1"/>
          <p:nvPr/>
        </p:nvSpPr>
        <p:spPr>
          <a:xfrm>
            <a:off x="1097280" y="1992086"/>
            <a:ext cx="91461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Core Action 2D: Most questions are intentionally sequenced to support building knowledge by guiding students to delve deeper into the text.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dirty="0"/>
              <a:t>Questions are sequenced from basic to complex.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dirty="0"/>
              <a:t>Questions are sequenced to guide students’ thinking to the main takeaways desired by the teacher’s task (as determined by the demands of the standard). </a:t>
            </a:r>
          </a:p>
        </p:txBody>
      </p:sp>
    </p:spTree>
    <p:extLst>
      <p:ext uri="{BB962C8B-B14F-4D97-AF65-F5344CB8AC3E}">
        <p14:creationId xmlns:p14="http://schemas.microsoft.com/office/powerpoint/2010/main" val="3060183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Action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C139A0-05BE-4B47-A8D7-9F5603CEA4F0}"/>
              </a:ext>
            </a:extLst>
          </p:cNvPr>
          <p:cNvSpPr txBox="1"/>
          <p:nvPr/>
        </p:nvSpPr>
        <p:spPr>
          <a:xfrm>
            <a:off x="1097280" y="1992086"/>
            <a:ext cx="9146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Core Action 3 focuses on providing all students with opportunities to engage in the work of the lessons.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Reaching Core Action 3 is the key to student growth.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E1A71-E3FA-D04C-88C5-E57BCAB7D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157" y="2982686"/>
            <a:ext cx="9220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47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Action 3A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C139A0-05BE-4B47-A8D7-9F5603CEA4F0}"/>
              </a:ext>
            </a:extLst>
          </p:cNvPr>
          <p:cNvSpPr txBox="1"/>
          <p:nvPr/>
        </p:nvSpPr>
        <p:spPr>
          <a:xfrm>
            <a:off x="1097280" y="1992086"/>
            <a:ext cx="91461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Core Action 3A: The teacher provides opportunities for productive struggle and perseverance with tasks that </a:t>
            </a:r>
            <a:r>
              <a:rPr lang="en-US" sz="2400" b="1" u="sng" dirty="0"/>
              <a:t>meet the standards. </a:t>
            </a:r>
            <a:endParaRPr lang="en-US" sz="24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Teacher provides wait time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“Chunking” is utilized to maximize opportunities for students to respond and for teachers to provide feedback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Teacher utilizes cold calling.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Teacher utilizes “Praise, Prompt, and Leave” while students are working.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Teacher gauges student understanding through the use of formative assessments and adjusts lesson accordingly.</a:t>
            </a:r>
          </a:p>
        </p:txBody>
      </p:sp>
    </p:spTree>
    <p:extLst>
      <p:ext uri="{BB962C8B-B14F-4D97-AF65-F5344CB8AC3E}">
        <p14:creationId xmlns:p14="http://schemas.microsoft.com/office/powerpoint/2010/main" val="630958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Action 3B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C139A0-05BE-4B47-A8D7-9F5603CEA4F0}"/>
              </a:ext>
            </a:extLst>
          </p:cNvPr>
          <p:cNvSpPr txBox="1"/>
          <p:nvPr/>
        </p:nvSpPr>
        <p:spPr>
          <a:xfrm>
            <a:off x="1097280" y="1992086"/>
            <a:ext cx="914617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Core Action 3B: The teacher expects evidence and precision from students and probes students’ answers accordingly. Students display persistence in providing textual evidence to answers and responses, orally and/or written.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The teacher does not accept general responses, but pushes for clear and specific evidence that supports the student’s response.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The teacher utilizes cold calling during whole group instruction and pushes students to provide the best evidence possible.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When students are working, the teacher utilizes “Praise, Prompt, and Leave” to push students who need re-direction or whose responses need to be more specific.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Teacher gauges student understanding through the use of formative assessments and adjusts lesson accordingly.</a:t>
            </a:r>
          </a:p>
        </p:txBody>
      </p:sp>
    </p:spTree>
    <p:extLst>
      <p:ext uri="{BB962C8B-B14F-4D97-AF65-F5344CB8AC3E}">
        <p14:creationId xmlns:p14="http://schemas.microsoft.com/office/powerpoint/2010/main" val="3899829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Our Plan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737360"/>
            <a:ext cx="10058400" cy="3931920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By improving our “what” and our “how” while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emphasizing literacy in all areas, we will meet our goals.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/>
              <a:t>This is it.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must pursue these and not compromise their simplicity, clarity, and focus. </a:t>
            </a:r>
          </a:p>
        </p:txBody>
      </p:sp>
      <p:pic>
        <p:nvPicPr>
          <p:cNvPr id="5" name="Shape 135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t="2267" b="6505"/>
          <a:stretch/>
        </p:blipFill>
        <p:spPr>
          <a:xfrm>
            <a:off x="2951485" y="3703320"/>
            <a:ext cx="6349990" cy="2469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4209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7FCF0-7C10-8E41-825A-39B8F71CD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Teach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B531C-5A6B-9446-A59E-A3F8D5ACD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1560" y="1997929"/>
            <a:ext cx="10058400" cy="585804"/>
          </a:xfrm>
        </p:spPr>
        <p:txBody>
          <a:bodyPr>
            <a:normAutofit fontScale="62500" lnSpcReduction="20000"/>
          </a:bodyPr>
          <a:lstStyle/>
          <a:p>
            <a:pPr marL="91440" lvl="0" indent="-91440">
              <a:buFont typeface="Calibri" panose="020F0502020204030204" pitchFamily="34" charset="0"/>
              <a:buChar char=" "/>
            </a:pPr>
            <a:r>
              <a:rPr lang="en-US" sz="3200" cap="none" dirty="0">
                <a:solidFill>
                  <a:srgbClr val="131418"/>
                </a:solidFill>
              </a:rPr>
              <a:t>“</a:t>
            </a:r>
            <a:r>
              <a:rPr lang="en-US" sz="3200" i="1" cap="none" dirty="0">
                <a:solidFill>
                  <a:srgbClr val="131418"/>
                </a:solidFill>
              </a:rPr>
              <a:t>Curriculum may be the single largest factor that determines how many students in a school will learn</a:t>
            </a:r>
            <a:r>
              <a:rPr lang="en-US" sz="3200" cap="none" dirty="0">
                <a:solidFill>
                  <a:srgbClr val="131418"/>
                </a:solidFill>
              </a:rPr>
              <a:t>.” (Marzano, 2003</a:t>
            </a:r>
            <a:r>
              <a:rPr lang="en-US" cap="none" dirty="0">
                <a:solidFill>
                  <a:srgbClr val="131418"/>
                </a:solidFill>
              </a:rPr>
              <a:t>)</a:t>
            </a:r>
          </a:p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8368C-3C07-A044-8EF4-068DF4953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0" y="2478630"/>
            <a:ext cx="4937760" cy="2606188"/>
          </a:xfrm>
        </p:spPr>
        <p:txBody>
          <a:bodyPr/>
          <a:lstStyle/>
          <a:p>
            <a:r>
              <a:rPr lang="en-US" u="sng" dirty="0"/>
              <a:t>Fall 2017:</a:t>
            </a:r>
          </a:p>
          <a:p>
            <a:r>
              <a:rPr lang="en-US" dirty="0"/>
              <a:t>Began a renewed emphasis on getting our curriculum right</a:t>
            </a:r>
          </a:p>
          <a:p>
            <a:pPr lvl="1"/>
            <a:r>
              <a:rPr lang="en-US" sz="2000" dirty="0"/>
              <a:t>Math, K-12</a:t>
            </a:r>
          </a:p>
          <a:p>
            <a:pPr lvl="1"/>
            <a:r>
              <a:rPr lang="en-US" sz="2000" dirty="0"/>
              <a:t>ELA K-2 and pilot in 3-12</a:t>
            </a:r>
          </a:p>
          <a:p>
            <a:pPr lvl="1"/>
            <a:r>
              <a:rPr lang="en-US" sz="2000" dirty="0"/>
              <a:t>All other content areas focusing on incorporating text every day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50034E-0B0F-2C40-B6DC-7300DF14F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26480" y="2478630"/>
            <a:ext cx="4937760" cy="2606188"/>
          </a:xfrm>
        </p:spPr>
        <p:txBody>
          <a:bodyPr/>
          <a:lstStyle/>
          <a:p>
            <a:r>
              <a:rPr lang="en-US" u="sng" dirty="0"/>
              <a:t>Spring 2018:</a:t>
            </a:r>
          </a:p>
          <a:p>
            <a:r>
              <a:rPr lang="en-US" dirty="0"/>
              <a:t>Purchased aligned curriculum</a:t>
            </a:r>
          </a:p>
          <a:p>
            <a:pPr lvl="1"/>
            <a:r>
              <a:rPr lang="en-US" sz="2000" dirty="0"/>
              <a:t>Eureka Math, K-12</a:t>
            </a:r>
          </a:p>
          <a:p>
            <a:pPr lvl="1"/>
            <a:r>
              <a:rPr lang="en-US" sz="2000" dirty="0"/>
              <a:t>CKLA Skills and Listening &amp; Learning, K-2</a:t>
            </a:r>
          </a:p>
          <a:p>
            <a:pPr lvl="1"/>
            <a:r>
              <a:rPr lang="en-US" sz="2200" dirty="0"/>
              <a:t>Expeditionary Learning, 3-5</a:t>
            </a:r>
          </a:p>
          <a:p>
            <a:pPr lvl="1"/>
            <a:r>
              <a:rPr lang="en-US" sz="2200" dirty="0" err="1"/>
              <a:t>Learnzillion</a:t>
            </a:r>
            <a:r>
              <a:rPr lang="en-US" sz="2200" dirty="0"/>
              <a:t>, 6-12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D0D0F8-D8BC-704C-BF52-BA141D1C06F3}"/>
              </a:ext>
            </a:extLst>
          </p:cNvPr>
          <p:cNvSpPr txBox="1"/>
          <p:nvPr/>
        </p:nvSpPr>
        <p:spPr>
          <a:xfrm>
            <a:off x="1143000" y="4934577"/>
            <a:ext cx="101225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u="sng" dirty="0"/>
              <a:t>Fall 2018: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900" dirty="0"/>
              <a:t>Continue implementation of math and ELA curricula, with emphasis on text in all other subjects.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900" dirty="0"/>
              <a:t>Continue walk-throughs with the instructional framework, focused on ensuring fidelity to the implementation of high-quality instructional materials.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105FAD7-A2BC-114B-87F9-5C2020C8A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52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Teach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“</a:t>
            </a:r>
            <a:r>
              <a:rPr lang="en-US" sz="2400" i="1" dirty="0"/>
              <a:t>Effective teaching is not some complex combination of talent, technique, or long experience</a:t>
            </a:r>
            <a:r>
              <a:rPr lang="mr-IN" sz="2400" i="1" dirty="0"/>
              <a:t>…</a:t>
            </a:r>
            <a:r>
              <a:rPr lang="en-US" sz="2400" i="1" dirty="0"/>
              <a:t>anyone can immediately implement the most essential, common elements of good teaching with success—and get better at them with practice.” (</a:t>
            </a:r>
            <a:r>
              <a:rPr lang="en-US" sz="2400" i="1" dirty="0" err="1"/>
              <a:t>Schmoker</a:t>
            </a:r>
            <a:r>
              <a:rPr lang="en-US" sz="2400" i="1" dirty="0"/>
              <a:t>, 2011)</a:t>
            </a:r>
          </a:p>
          <a:p>
            <a:endParaRPr lang="en-US" sz="2400" dirty="0"/>
          </a:p>
          <a:p>
            <a:r>
              <a:rPr lang="en-US" sz="2400" dirty="0"/>
              <a:t>Identifying research-based, time-proven aspects of effective instruction</a:t>
            </a:r>
          </a:p>
          <a:p>
            <a:r>
              <a:rPr lang="en-US" sz="2400" dirty="0"/>
              <a:t>We must decrease the variability of the effectiveness of instruction from room to room, school to school.</a:t>
            </a:r>
          </a:p>
          <a:p>
            <a:r>
              <a:rPr lang="en-US" sz="2400" dirty="0"/>
              <a:t>Directly aligns with our curriculum work and complements the IPG indicators</a:t>
            </a:r>
          </a:p>
        </p:txBody>
      </p:sp>
    </p:spTree>
    <p:extLst>
      <p:ext uri="{BB962C8B-B14F-4D97-AF65-F5344CB8AC3E}">
        <p14:creationId xmlns:p14="http://schemas.microsoft.com/office/powerpoint/2010/main" val="1310651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 Literacy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“</a:t>
            </a:r>
            <a:r>
              <a:rPr lang="en-US" sz="2400" i="1" dirty="0"/>
              <a:t>The clearest differentiator in reading between students who are college ready and students who are not is the ability to comprehend complex texts</a:t>
            </a:r>
            <a:r>
              <a:rPr lang="en-US" sz="2400" dirty="0"/>
              <a:t>.” (ACT, </a:t>
            </a:r>
            <a:r>
              <a:rPr lang="en-US" sz="2400" i="1" dirty="0"/>
              <a:t>Reading Between the Lines, </a:t>
            </a:r>
            <a:r>
              <a:rPr lang="en-US" sz="2400" dirty="0"/>
              <a:t>2006)</a:t>
            </a:r>
          </a:p>
          <a:p>
            <a:endParaRPr lang="en-US" sz="2400" dirty="0"/>
          </a:p>
          <a:p>
            <a:r>
              <a:rPr lang="en-US" sz="2400" dirty="0"/>
              <a:t>Authentic literacy is purposeful reading, writing, and discussion about texts in order to build skills and knowledge.</a:t>
            </a:r>
          </a:p>
          <a:p>
            <a:pPr lvl="1"/>
            <a:r>
              <a:rPr lang="en-US" sz="2200" dirty="0"/>
              <a:t>Will be accomplished by the texts </a:t>
            </a:r>
            <a:r>
              <a:rPr lang="en-US" sz="2200"/>
              <a:t>and tasks in the new </a:t>
            </a:r>
            <a:r>
              <a:rPr lang="en-US" sz="2200" dirty="0"/>
              <a:t>ELA curriculum</a:t>
            </a:r>
          </a:p>
          <a:p>
            <a:pPr lvl="1"/>
            <a:r>
              <a:rPr lang="en-US" sz="2200" dirty="0"/>
              <a:t>Must be integrated into all other subjects (except math)</a:t>
            </a:r>
          </a:p>
          <a:p>
            <a:pPr lvl="1"/>
            <a:endParaRPr lang="en-US" sz="2200" dirty="0"/>
          </a:p>
          <a:p>
            <a:r>
              <a:rPr lang="en-US" sz="2400" dirty="0"/>
              <a:t>Literacy is the spine that holds all of this together.</a:t>
            </a:r>
          </a:p>
          <a:p>
            <a:r>
              <a:rPr lang="en-US" sz="2400" dirty="0"/>
              <a:t>Every person in our district is a reading teacher.</a:t>
            </a:r>
          </a:p>
          <a:p>
            <a:r>
              <a:rPr lang="en-US" sz="2400" dirty="0"/>
              <a:t>Unless you are a math teacher, your class should include one or multiple texts every single day. </a:t>
            </a:r>
          </a:p>
          <a:p>
            <a:r>
              <a:rPr lang="en-US" sz="2400" dirty="0"/>
              <a:t>Improving literacy is an educational issue, an economic issue, and a moral issue.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893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Instructional Framework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97280" y="2017926"/>
            <a:ext cx="2548445" cy="13012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Starter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52257" y="2017926"/>
            <a:ext cx="2548445" cy="13012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Engagement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607234" y="2017926"/>
            <a:ext cx="2548445" cy="13012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Ending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910544" y="2425095"/>
            <a:ext cx="676894" cy="486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665521" y="2425095"/>
            <a:ext cx="676894" cy="486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97281" y="3491346"/>
            <a:ext cx="10058398" cy="49876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74104" y="3990108"/>
            <a:ext cx="523176" cy="227179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dirty="0"/>
              <a:t>WHAT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432230" y="4162302"/>
          <a:ext cx="1859610" cy="1964180"/>
        </p:xfrm>
        <a:graphic>
          <a:graphicData uri="http://schemas.openxmlformats.org/drawingml/2006/table">
            <a:tbl>
              <a:tblPr firstRow="1" bandRow="1"/>
              <a:tblGrid>
                <a:gridCol w="1859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0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IPG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0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Core</a:t>
                      </a:r>
                      <a:r>
                        <a:rPr lang="en-US" sz="2000" baseline="0" dirty="0"/>
                        <a:t> Action 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0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Core Action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0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Core Action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5196674" y="4162302"/>
          <a:ext cx="1859610" cy="1964180"/>
        </p:xfrm>
        <a:graphic>
          <a:graphicData uri="http://schemas.openxmlformats.org/drawingml/2006/table">
            <a:tbl>
              <a:tblPr firstRow="1" bandRow="1"/>
              <a:tblGrid>
                <a:gridCol w="1859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0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IPG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0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Core</a:t>
                      </a:r>
                      <a:r>
                        <a:rPr lang="en-US" sz="2000" baseline="0" dirty="0"/>
                        <a:t> Action 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0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Core Action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0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Core Action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8951651" y="4143915"/>
          <a:ext cx="1859610" cy="1964180"/>
        </p:xfrm>
        <a:graphic>
          <a:graphicData uri="http://schemas.openxmlformats.org/drawingml/2006/table">
            <a:tbl>
              <a:tblPr firstRow="1" bandRow="1"/>
              <a:tblGrid>
                <a:gridCol w="1859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0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IPG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0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Core</a:t>
                      </a:r>
                      <a:r>
                        <a:rPr lang="en-US" sz="2000" baseline="0" dirty="0"/>
                        <a:t> Action 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0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Core Action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0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Core Action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8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188911"/>
            <a:ext cx="4972050" cy="6553581"/>
          </a:xfrm>
        </p:spPr>
      </p:pic>
      <p:sp>
        <p:nvSpPr>
          <p:cNvPr id="5" name="Down Arrow 4"/>
          <p:cNvSpPr/>
          <p:nvPr/>
        </p:nvSpPr>
        <p:spPr>
          <a:xfrm rot="5400000">
            <a:off x="7369962" y="-1103692"/>
            <a:ext cx="1702611" cy="5155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The “How”: Starter, Engagement, Ending</a:t>
            </a:r>
          </a:p>
        </p:txBody>
      </p:sp>
      <p:sp>
        <p:nvSpPr>
          <p:cNvPr id="6" name="Down Arrow 5"/>
          <p:cNvSpPr/>
          <p:nvPr/>
        </p:nvSpPr>
        <p:spPr>
          <a:xfrm rot="5400000">
            <a:off x="8285561" y="1529953"/>
            <a:ext cx="1985962" cy="5155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Measuring The “What”:</a:t>
            </a:r>
          </a:p>
          <a:p>
            <a:pPr algn="ctr"/>
            <a:r>
              <a:rPr lang="en-US" dirty="0"/>
              <a:t>Core Actions 1, 2, and 3 of the IPG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286376" y="2886076"/>
            <a:ext cx="1237654" cy="1077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286376" y="3886200"/>
            <a:ext cx="1237654" cy="221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21076"/>
            <a:ext cx="4972050" cy="6553581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5286376" y="4300538"/>
            <a:ext cx="1237654" cy="1029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072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“How”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Starter, Engagement, Ending</a:t>
            </a:r>
          </a:p>
        </p:txBody>
      </p:sp>
    </p:spTree>
    <p:extLst>
      <p:ext uri="{BB962C8B-B14F-4D97-AF65-F5344CB8AC3E}">
        <p14:creationId xmlns:p14="http://schemas.microsoft.com/office/powerpoint/2010/main" val="451043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0" y="760413"/>
            <a:ext cx="11415727" cy="5470377"/>
          </a:xfrm>
        </p:spPr>
      </p:pic>
    </p:spTree>
    <p:extLst>
      <p:ext uri="{BB962C8B-B14F-4D97-AF65-F5344CB8AC3E}">
        <p14:creationId xmlns:p14="http://schemas.microsoft.com/office/powerpoint/2010/main" val="10045605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93E6B0B986F241A113B2D49B958513" ma:contentTypeVersion="8" ma:contentTypeDescription="Create a new document." ma:contentTypeScope="" ma:versionID="4c2fa86b327e6eb2608d56df9878164d">
  <xsd:schema xmlns:xsd="http://www.w3.org/2001/XMLSchema" xmlns:xs="http://www.w3.org/2001/XMLSchema" xmlns:p="http://schemas.microsoft.com/office/2006/metadata/properties" xmlns:ns2="d31bbffd-af85-45c8-b87c-c4f740317630" xmlns:ns3="702cb3d8-f2e7-4e96-8ad3-4643299e0366" targetNamespace="http://schemas.microsoft.com/office/2006/metadata/properties" ma:root="true" ma:fieldsID="741a3bd38bb55540b08e9a390e53dba5" ns2:_="" ns3:_="">
    <xsd:import namespace="d31bbffd-af85-45c8-b87c-c4f740317630"/>
    <xsd:import namespace="702cb3d8-f2e7-4e96-8ad3-4643299e03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bbffd-af85-45c8-b87c-c4f7403176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2cb3d8-f2e7-4e96-8ad3-4643299e036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B4DA34-9C19-4C02-8716-7740807EB0F6}"/>
</file>

<file path=customXml/itemProps2.xml><?xml version="1.0" encoding="utf-8"?>
<ds:datastoreItem xmlns:ds="http://schemas.openxmlformats.org/officeDocument/2006/customXml" ds:itemID="{A3D1E659-09CC-45F2-8C0D-016643751FEF}"/>
</file>

<file path=customXml/itemProps3.xml><?xml version="1.0" encoding="utf-8"?>
<ds:datastoreItem xmlns:ds="http://schemas.openxmlformats.org/officeDocument/2006/customXml" ds:itemID="{537898D7-BDEE-41AC-824C-867273154085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1863</TotalTime>
  <Words>1423</Words>
  <Application>Microsoft Macintosh PowerPoint</Application>
  <PresentationFormat>Widescreen</PresentationFormat>
  <Paragraphs>136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Geneva</vt:lpstr>
      <vt:lpstr>Helvetica</vt:lpstr>
      <vt:lpstr>Impact</vt:lpstr>
      <vt:lpstr>Mangal</vt:lpstr>
      <vt:lpstr>Retrospect</vt:lpstr>
      <vt:lpstr>Instructional Framework: Literacy</vt:lpstr>
      <vt:lpstr>Continuing Our Plan</vt:lpstr>
      <vt:lpstr>What We Teach</vt:lpstr>
      <vt:lpstr>How We Teach</vt:lpstr>
      <vt:lpstr>Authentic Literacy</vt:lpstr>
      <vt:lpstr>Instructional Framework</vt:lpstr>
      <vt:lpstr>PowerPoint Presentation</vt:lpstr>
      <vt:lpstr>The “How”</vt:lpstr>
      <vt:lpstr>PowerPoint Presentation</vt:lpstr>
      <vt:lpstr>The “What”</vt:lpstr>
      <vt:lpstr>PowerPoint Presentation</vt:lpstr>
      <vt:lpstr>The “Core Actions”</vt:lpstr>
      <vt:lpstr>2017 – 2018 District IPG Data: ELA</vt:lpstr>
      <vt:lpstr>Standard Alignment</vt:lpstr>
      <vt:lpstr>Core Action 1</vt:lpstr>
      <vt:lpstr>Core Action 2 </vt:lpstr>
      <vt:lpstr>Core Action 2A </vt:lpstr>
      <vt:lpstr>Core Action 2B </vt:lpstr>
      <vt:lpstr>Core Action 2C </vt:lpstr>
      <vt:lpstr>Core Action 2D </vt:lpstr>
      <vt:lpstr>Core Action 3</vt:lpstr>
      <vt:lpstr>Core Action 3A </vt:lpstr>
      <vt:lpstr>Core Action 3B </vt:lpstr>
      <vt:lpstr>Working Our Plan 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A. Hester</dc:creator>
  <cp:lastModifiedBy>Ryan M. Kirkbride</cp:lastModifiedBy>
  <cp:revision>56</cp:revision>
  <dcterms:created xsi:type="dcterms:W3CDTF">2017-05-25T16:36:02Z</dcterms:created>
  <dcterms:modified xsi:type="dcterms:W3CDTF">2018-06-07T20:47:24Z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0x010100F093E6B0B986F241A113B2D49B958513</vt:lpwstr>
  </property>
</Properties>
</file>